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  <p:sldId id="263" r:id="rId7"/>
    <p:sldId id="258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custShowLst>
    <p:custShow name="Presentación personalizada 1" id="0">
      <p:sldLst>
        <p:sld r:id="rId6"/>
      </p:sldLst>
    </p:custShow>
  </p:custShow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CCC00"/>
    <a:srgbClr val="800080"/>
    <a:srgbClr val="FFCC00"/>
    <a:srgbClr val="FFFF00"/>
    <a:srgbClr val="01FF01"/>
    <a:srgbClr val="00CC00"/>
    <a:srgbClr val="99FF33"/>
    <a:srgbClr val="FF0066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70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B82A-A397-4963-A861-B93FE4FC58AC}" type="datetimeFigureOut">
              <a:rPr lang="es-ES" smtClean="0"/>
              <a:t>25/11/2018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76BA-E746-491E-8899-497F115B7B4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1127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B82A-A397-4963-A861-B93FE4FC58AC}" type="datetimeFigureOut">
              <a:rPr lang="es-ES" smtClean="0"/>
              <a:t>25/11/2018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76BA-E746-491E-8899-497F115B7B4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8216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B82A-A397-4963-A861-B93FE4FC58AC}" type="datetimeFigureOut">
              <a:rPr lang="es-ES" smtClean="0"/>
              <a:t>25/11/2018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76BA-E746-491E-8899-497F115B7B4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4550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B82A-A397-4963-A861-B93FE4FC58AC}" type="datetimeFigureOut">
              <a:rPr lang="es-ES" smtClean="0"/>
              <a:t>25/11/2018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76BA-E746-491E-8899-497F115B7B4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3937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B82A-A397-4963-A861-B93FE4FC58AC}" type="datetimeFigureOut">
              <a:rPr lang="es-ES" smtClean="0"/>
              <a:t>25/11/2018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76BA-E746-491E-8899-497F115B7B4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2083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B82A-A397-4963-A861-B93FE4FC58AC}" type="datetimeFigureOut">
              <a:rPr lang="es-ES" smtClean="0"/>
              <a:t>25/11/2018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76BA-E746-491E-8899-497F115B7B4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588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B82A-A397-4963-A861-B93FE4FC58AC}" type="datetimeFigureOut">
              <a:rPr lang="es-ES" smtClean="0"/>
              <a:t>25/11/2018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76BA-E746-491E-8899-497F115B7B4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5332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B82A-A397-4963-A861-B93FE4FC58AC}" type="datetimeFigureOut">
              <a:rPr lang="es-ES" smtClean="0"/>
              <a:t>25/11/2018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76BA-E746-491E-8899-497F115B7B4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130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B82A-A397-4963-A861-B93FE4FC58AC}" type="datetimeFigureOut">
              <a:rPr lang="es-ES" smtClean="0"/>
              <a:t>25/11/2018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76BA-E746-491E-8899-497F115B7B4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3277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B82A-A397-4963-A861-B93FE4FC58AC}" type="datetimeFigureOut">
              <a:rPr lang="es-ES" smtClean="0"/>
              <a:t>25/11/2018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76BA-E746-491E-8899-497F115B7B4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4785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B82A-A397-4963-A861-B93FE4FC58AC}" type="datetimeFigureOut">
              <a:rPr lang="es-ES" smtClean="0"/>
              <a:t>25/11/2018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76BA-E746-491E-8899-497F115B7B4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542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3000"/>
            <a:lum/>
          </a:blip>
          <a:srcRect/>
          <a:stretch>
            <a:fillRect l="2000" t="85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5B82A-A397-4963-A861-B93FE4FC58AC}" type="datetimeFigureOut">
              <a:rPr lang="es-ES" smtClean="0"/>
              <a:t>25/11/2018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176BA-E746-491E-8899-497F115B7B4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775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1512168"/>
          </a:xfrm>
        </p:spPr>
        <p:txBody>
          <a:bodyPr/>
          <a:lstStyle/>
          <a:p>
            <a:r>
              <a:rPr lang="es-ES_tradnl" b="1" dirty="0">
                <a:solidFill>
                  <a:srgbClr val="7030A0"/>
                </a:solidFill>
              </a:rPr>
              <a:t>DEBAT IN DE KLAS</a:t>
            </a:r>
            <a:endParaRPr lang="es-ES" b="1" dirty="0">
              <a:solidFill>
                <a:srgbClr val="7030A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1124744"/>
            <a:ext cx="6400800" cy="1440160"/>
          </a:xfrm>
        </p:spPr>
        <p:txBody>
          <a:bodyPr/>
          <a:lstStyle/>
          <a:p>
            <a:r>
              <a:rPr lang="es-ES_tradnl" dirty="0"/>
              <a:t>ORGANISATIE EN AFSPRAKEN</a:t>
            </a: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81" y="1844824"/>
            <a:ext cx="6699945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213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2550"/>
            <a:ext cx="5713809" cy="380920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>
                <a:solidFill>
                  <a:schemeClr val="accent2"/>
                </a:solidFill>
              </a:rPr>
              <a:t>ALGEMENE AFSPRAKEN</a:t>
            </a:r>
            <a:endParaRPr lang="es-ES" b="1" dirty="0">
              <a:solidFill>
                <a:schemeClr val="accent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12776"/>
            <a:ext cx="7067128" cy="4525963"/>
          </a:xfrm>
        </p:spPr>
        <p:txBody>
          <a:bodyPr>
            <a:normAutofit fontScale="92500" lnSpcReduction="20000"/>
          </a:bodyPr>
          <a:lstStyle/>
          <a:p>
            <a:r>
              <a:rPr lang="es-ES_tradnl" dirty="0" err="1"/>
              <a:t>Alle</a:t>
            </a:r>
            <a:r>
              <a:rPr lang="es-ES_tradnl" dirty="0"/>
              <a:t> </a:t>
            </a:r>
            <a:r>
              <a:rPr lang="es-ES_tradnl" dirty="0" err="1"/>
              <a:t>studenten</a:t>
            </a:r>
            <a:r>
              <a:rPr lang="es-ES_tradnl" dirty="0"/>
              <a:t> </a:t>
            </a:r>
            <a:r>
              <a:rPr lang="es-ES_tradnl" dirty="0" err="1"/>
              <a:t>moeten</a:t>
            </a:r>
            <a:r>
              <a:rPr lang="es-ES_tradnl" dirty="0"/>
              <a:t> </a:t>
            </a:r>
            <a:r>
              <a:rPr lang="es-ES_tradnl" dirty="0" err="1"/>
              <a:t>deelnemen</a:t>
            </a:r>
            <a:r>
              <a:rPr lang="es-ES_tradnl" dirty="0"/>
              <a:t> </a:t>
            </a:r>
            <a:r>
              <a:rPr lang="es-ES_tradnl" dirty="0" err="1"/>
              <a:t>aan</a:t>
            </a:r>
            <a:r>
              <a:rPr lang="es-ES_tradnl" dirty="0"/>
              <a:t> </a:t>
            </a:r>
            <a:r>
              <a:rPr lang="es-ES_tradnl" dirty="0" err="1"/>
              <a:t>het</a:t>
            </a:r>
            <a:r>
              <a:rPr lang="es-ES_tradnl" dirty="0"/>
              <a:t> </a:t>
            </a:r>
            <a:r>
              <a:rPr lang="es-ES_tradnl" dirty="0" err="1"/>
              <a:t>debat</a:t>
            </a:r>
            <a:endParaRPr lang="es-ES_tradnl" dirty="0"/>
          </a:p>
          <a:p>
            <a:r>
              <a:rPr lang="es-ES_tradnl" dirty="0" err="1"/>
              <a:t>Ze</a:t>
            </a:r>
            <a:r>
              <a:rPr lang="es-ES_tradnl" dirty="0"/>
              <a:t> </a:t>
            </a:r>
            <a:r>
              <a:rPr lang="es-ES_tradnl" dirty="0" err="1"/>
              <a:t>moeten</a:t>
            </a:r>
            <a:r>
              <a:rPr lang="es-ES_tradnl" dirty="0"/>
              <a:t> </a:t>
            </a:r>
            <a:r>
              <a:rPr lang="es-ES_tradnl" dirty="0" err="1"/>
              <a:t>zich</a:t>
            </a:r>
            <a:r>
              <a:rPr lang="es-ES_tradnl" dirty="0"/>
              <a:t> </a:t>
            </a:r>
            <a:r>
              <a:rPr lang="es-ES_tradnl" dirty="0" err="1"/>
              <a:t>aan</a:t>
            </a:r>
            <a:r>
              <a:rPr lang="es-ES_tradnl" dirty="0"/>
              <a:t> </a:t>
            </a:r>
            <a:r>
              <a:rPr lang="es-ES_tradnl" dirty="0" err="1"/>
              <a:t>het</a:t>
            </a:r>
            <a:r>
              <a:rPr lang="es-ES_tradnl" dirty="0"/>
              <a:t> </a:t>
            </a:r>
            <a:r>
              <a:rPr lang="es-ES_tradnl" dirty="0" err="1"/>
              <a:t>onderwerp</a:t>
            </a:r>
            <a:r>
              <a:rPr lang="es-ES_tradnl" dirty="0"/>
              <a:t> </a:t>
            </a:r>
            <a:r>
              <a:rPr lang="es-ES_tradnl" dirty="0" err="1"/>
              <a:t>houden</a:t>
            </a:r>
            <a:endParaRPr lang="es-ES_tradnl" dirty="0"/>
          </a:p>
          <a:p>
            <a:r>
              <a:rPr lang="es-ES_tradnl" dirty="0" err="1"/>
              <a:t>Ze</a:t>
            </a:r>
            <a:r>
              <a:rPr lang="es-ES_tradnl" dirty="0"/>
              <a:t> </a:t>
            </a:r>
            <a:r>
              <a:rPr lang="es-ES_tradnl" dirty="0" err="1"/>
              <a:t>moeten</a:t>
            </a:r>
            <a:r>
              <a:rPr lang="es-ES_tradnl" dirty="0"/>
              <a:t> </a:t>
            </a:r>
            <a:r>
              <a:rPr lang="es-ES_tradnl" dirty="0" err="1"/>
              <a:t>aandachtig</a:t>
            </a:r>
            <a:r>
              <a:rPr lang="es-ES_tradnl" dirty="0"/>
              <a:t> </a:t>
            </a:r>
            <a:r>
              <a:rPr lang="es-ES_tradnl" dirty="0" err="1"/>
              <a:t>luisteren</a:t>
            </a:r>
            <a:r>
              <a:rPr lang="es-ES_tradnl" dirty="0"/>
              <a:t> en </a:t>
            </a:r>
            <a:r>
              <a:rPr lang="es-ES_tradnl" dirty="0" err="1"/>
              <a:t>hun</a:t>
            </a:r>
            <a:r>
              <a:rPr lang="es-ES_tradnl" dirty="0"/>
              <a:t> </a:t>
            </a:r>
            <a:r>
              <a:rPr lang="es-ES_tradnl" dirty="0" err="1"/>
              <a:t>klasgenoten</a:t>
            </a:r>
            <a:r>
              <a:rPr lang="es-ES_tradnl" dirty="0"/>
              <a:t> </a:t>
            </a:r>
            <a:r>
              <a:rPr lang="es-ES_tradnl" dirty="0" err="1"/>
              <a:t>respecteren</a:t>
            </a:r>
            <a:endParaRPr lang="es-ES_tradnl" dirty="0"/>
          </a:p>
          <a:p>
            <a:r>
              <a:rPr lang="es-ES_tradnl" dirty="0" err="1"/>
              <a:t>Het</a:t>
            </a:r>
            <a:r>
              <a:rPr lang="es-ES_tradnl" dirty="0"/>
              <a:t> </a:t>
            </a:r>
            <a:r>
              <a:rPr lang="es-ES_tradnl" dirty="0" err="1"/>
              <a:t>is</a:t>
            </a:r>
            <a:r>
              <a:rPr lang="es-ES_tradnl" dirty="0"/>
              <a:t> </a:t>
            </a:r>
            <a:r>
              <a:rPr lang="es-ES_tradnl" dirty="0" err="1"/>
              <a:t>geen</a:t>
            </a:r>
            <a:r>
              <a:rPr lang="es-ES_tradnl" dirty="0"/>
              <a:t> </a:t>
            </a:r>
            <a:r>
              <a:rPr lang="es-ES_tradnl" dirty="0" err="1"/>
              <a:t>activiteit</a:t>
            </a:r>
            <a:r>
              <a:rPr lang="es-ES_tradnl" dirty="0"/>
              <a:t> </a:t>
            </a:r>
            <a:r>
              <a:rPr lang="es-ES_tradnl" dirty="0" err="1"/>
              <a:t>met</a:t>
            </a:r>
            <a:r>
              <a:rPr lang="es-ES_tradnl" dirty="0"/>
              <a:t> </a:t>
            </a:r>
            <a:r>
              <a:rPr lang="es-ES_tradnl" dirty="0" err="1"/>
              <a:t>een</a:t>
            </a:r>
            <a:r>
              <a:rPr lang="es-ES_tradnl" dirty="0"/>
              <a:t> </a:t>
            </a:r>
            <a:r>
              <a:rPr lang="es-ES_tradnl" dirty="0" err="1"/>
              <a:t>winnaar</a:t>
            </a:r>
            <a:r>
              <a:rPr lang="es-ES_tradnl" dirty="0"/>
              <a:t> </a:t>
            </a:r>
            <a:r>
              <a:rPr lang="es-ES_tradnl" dirty="0" err="1"/>
              <a:t>of</a:t>
            </a:r>
            <a:r>
              <a:rPr lang="es-ES_tradnl" dirty="0"/>
              <a:t> </a:t>
            </a:r>
            <a:r>
              <a:rPr lang="es-ES_tradnl" dirty="0" err="1"/>
              <a:t>een</a:t>
            </a:r>
            <a:r>
              <a:rPr lang="es-ES_tradnl" dirty="0"/>
              <a:t> </a:t>
            </a:r>
            <a:r>
              <a:rPr lang="es-ES_tradnl" dirty="0" err="1"/>
              <a:t>verliezer</a:t>
            </a:r>
            <a:r>
              <a:rPr lang="es-ES_tradnl" dirty="0"/>
              <a:t>, </a:t>
            </a:r>
            <a:r>
              <a:rPr lang="es-ES_tradnl" dirty="0" err="1"/>
              <a:t>maar</a:t>
            </a:r>
            <a:r>
              <a:rPr lang="es-ES_tradnl" dirty="0"/>
              <a:t> </a:t>
            </a:r>
            <a:r>
              <a:rPr lang="es-ES_tradnl" dirty="0" err="1"/>
              <a:t>een</a:t>
            </a:r>
            <a:r>
              <a:rPr lang="es-ES_tradnl" dirty="0"/>
              <a:t> </a:t>
            </a:r>
            <a:r>
              <a:rPr lang="es-ES_tradnl" dirty="0" err="1"/>
              <a:t>activiteit</a:t>
            </a:r>
            <a:r>
              <a:rPr lang="es-ES_tradnl" dirty="0"/>
              <a:t> </a:t>
            </a:r>
            <a:r>
              <a:rPr lang="es-ES_tradnl" dirty="0" err="1"/>
              <a:t>om</a:t>
            </a:r>
            <a:r>
              <a:rPr lang="es-ES_tradnl" dirty="0"/>
              <a:t> te </a:t>
            </a:r>
            <a:r>
              <a:rPr lang="es-ES_tradnl" dirty="0" err="1"/>
              <a:t>leren</a:t>
            </a:r>
            <a:endParaRPr lang="es-ES_tradnl" dirty="0"/>
          </a:p>
          <a:p>
            <a:r>
              <a:rPr lang="es-ES_tradnl" dirty="0" err="1"/>
              <a:t>Studenten</a:t>
            </a:r>
            <a:r>
              <a:rPr lang="es-ES_tradnl" dirty="0"/>
              <a:t> die </a:t>
            </a:r>
            <a:r>
              <a:rPr lang="es-ES_tradnl" dirty="0" err="1"/>
              <a:t>deze</a:t>
            </a:r>
            <a:r>
              <a:rPr lang="es-ES_tradnl" dirty="0"/>
              <a:t> </a:t>
            </a:r>
            <a:r>
              <a:rPr lang="es-ES_tradnl" dirty="0" err="1"/>
              <a:t>regels</a:t>
            </a:r>
            <a:r>
              <a:rPr lang="es-ES_tradnl" dirty="0"/>
              <a:t> </a:t>
            </a:r>
            <a:r>
              <a:rPr lang="es-ES_tradnl" dirty="0" err="1"/>
              <a:t>niet</a:t>
            </a:r>
            <a:r>
              <a:rPr lang="es-ES_tradnl" dirty="0"/>
              <a:t> </a:t>
            </a:r>
            <a:r>
              <a:rPr lang="es-ES_tradnl" dirty="0" err="1"/>
              <a:t>respecteren</a:t>
            </a:r>
            <a:r>
              <a:rPr lang="es-ES_tradnl" dirty="0"/>
              <a:t> </a:t>
            </a:r>
            <a:r>
              <a:rPr lang="es-ES_tradnl" dirty="0" err="1"/>
              <a:t>worden</a:t>
            </a:r>
            <a:r>
              <a:rPr lang="es-ES_tradnl" dirty="0"/>
              <a:t> </a:t>
            </a:r>
            <a:r>
              <a:rPr lang="es-ES_tradnl" dirty="0" err="1"/>
              <a:t>toeschouwers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9038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>
                <a:solidFill>
                  <a:srgbClr val="FF3300"/>
                </a:solidFill>
              </a:rPr>
              <a:t>TIMING (50´)</a:t>
            </a:r>
            <a:endParaRPr lang="es-ES" b="1" dirty="0">
              <a:solidFill>
                <a:srgbClr val="FF3300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459957"/>
              </p:ext>
            </p:extLst>
          </p:nvPr>
        </p:nvGraphicFramePr>
        <p:xfrm>
          <a:off x="457200" y="1340766"/>
          <a:ext cx="8229600" cy="4392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5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790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9249">
                <a:tc>
                  <a:txBody>
                    <a:bodyPr/>
                    <a:lstStyle/>
                    <a:p>
                      <a:pPr algn="ctr"/>
                      <a:r>
                        <a:rPr lang="es-ES_tradnl" dirty="0" err="1"/>
                        <a:t>Duration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err="1"/>
                        <a:t>Goal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9249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10´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err="1"/>
                        <a:t>Presentatie</a:t>
                      </a:r>
                      <a:r>
                        <a:rPr lang="es-ES_tradnl" dirty="0"/>
                        <a:t> van de </a:t>
                      </a:r>
                      <a:r>
                        <a:rPr lang="es-ES_tradnl" dirty="0" err="1"/>
                        <a:t>activiteit</a:t>
                      </a:r>
                      <a:r>
                        <a:rPr lang="es-ES_tradnl" baseline="0" dirty="0"/>
                        <a:t> &amp; </a:t>
                      </a:r>
                      <a:r>
                        <a:rPr lang="es-ES_tradnl" baseline="0" dirty="0" err="1"/>
                        <a:t>Onderwerp</a:t>
                      </a:r>
                      <a:r>
                        <a:rPr lang="es-ES_tradnl" baseline="0" dirty="0"/>
                        <a:t> </a:t>
                      </a:r>
                      <a:r>
                        <a:rPr lang="es-ES_tradnl" baseline="0" dirty="0" err="1"/>
                        <a:t>meedelen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9249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5´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err="1"/>
                        <a:t>Vragen</a:t>
                      </a:r>
                      <a:r>
                        <a:rPr lang="es-ES_tradnl" dirty="0"/>
                        <a:t> / </a:t>
                      </a:r>
                      <a:r>
                        <a:rPr lang="es-ES_tradnl" dirty="0" err="1"/>
                        <a:t>Twijfels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9249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10´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err="1"/>
                        <a:t>Studenten</a:t>
                      </a:r>
                      <a:r>
                        <a:rPr lang="es-ES_tradnl" dirty="0"/>
                        <a:t> </a:t>
                      </a:r>
                      <a:r>
                        <a:rPr lang="es-ES_tradnl" dirty="0" err="1"/>
                        <a:t>bereiden</a:t>
                      </a:r>
                      <a:r>
                        <a:rPr lang="es-ES_tradnl" dirty="0"/>
                        <a:t> argumenten </a:t>
                      </a:r>
                      <a:r>
                        <a:rPr lang="es-ES_tradnl" dirty="0" err="1"/>
                        <a:t>voor</a:t>
                      </a:r>
                      <a:r>
                        <a:rPr lang="es-ES_tradnl" dirty="0"/>
                        <a:t> in </a:t>
                      </a:r>
                      <a:r>
                        <a:rPr lang="es-ES_tradnl" dirty="0" err="1"/>
                        <a:t>groep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9249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2´x 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Elk </a:t>
                      </a:r>
                      <a:r>
                        <a:rPr lang="es-ES_tradnl" dirty="0" err="1"/>
                        <a:t>team</a:t>
                      </a:r>
                      <a:r>
                        <a:rPr lang="es-ES_tradnl" dirty="0"/>
                        <a:t> </a:t>
                      </a:r>
                      <a:r>
                        <a:rPr lang="es-ES_tradnl" dirty="0" err="1"/>
                        <a:t>presenteert</a:t>
                      </a:r>
                      <a:r>
                        <a:rPr lang="es-ES_tradnl" dirty="0"/>
                        <a:t> </a:t>
                      </a:r>
                      <a:r>
                        <a:rPr lang="es-ES_tradnl" dirty="0" err="1"/>
                        <a:t>hun</a:t>
                      </a:r>
                      <a:r>
                        <a:rPr lang="es-ES_tradnl" dirty="0"/>
                        <a:t> argumenten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9249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1´x</a:t>
                      </a:r>
                      <a:r>
                        <a:rPr lang="es-ES_tradnl" baseline="0" dirty="0"/>
                        <a:t> 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err="1"/>
                        <a:t>Tegenargumenten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9249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5´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err="1"/>
                        <a:t>Reflectie</a:t>
                      </a:r>
                      <a:r>
                        <a:rPr lang="es-ES_tradnl" baseline="0" dirty="0"/>
                        <a:t> &amp; </a:t>
                      </a:r>
                      <a:r>
                        <a:rPr lang="es-ES_tradnl" baseline="0" dirty="0" err="1"/>
                        <a:t>conclusie</a:t>
                      </a:r>
                      <a:r>
                        <a:rPr lang="es-ES_tradnl" baseline="0" dirty="0"/>
                        <a:t> in </a:t>
                      </a:r>
                      <a:r>
                        <a:rPr lang="es-ES_tradnl" baseline="0" dirty="0" err="1"/>
                        <a:t>groepen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9249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2´x 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err="1"/>
                        <a:t>Eindconclusie</a:t>
                      </a:r>
                      <a:r>
                        <a:rPr lang="es-ES_tradnl" dirty="0"/>
                        <a:t> </a:t>
                      </a:r>
                      <a:r>
                        <a:rPr lang="es-ES_tradnl" dirty="0" err="1"/>
                        <a:t>meedelen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9249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4´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err="1"/>
                        <a:t>Evaluatie</a:t>
                      </a:r>
                      <a:r>
                        <a:rPr lang="es-ES_tradnl" dirty="0"/>
                        <a:t> van de </a:t>
                      </a:r>
                      <a:r>
                        <a:rPr lang="es-ES_tradnl" dirty="0" err="1"/>
                        <a:t>observatoren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9249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2´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err="1"/>
                        <a:t>Eindconclusie</a:t>
                      </a:r>
                      <a:r>
                        <a:rPr lang="es-ES_tradnl" dirty="0"/>
                        <a:t> van de </a:t>
                      </a:r>
                      <a:r>
                        <a:rPr lang="es-ES_tradnl" dirty="0" err="1"/>
                        <a:t>leerkracht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37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>
                <a:solidFill>
                  <a:schemeClr val="accent6">
                    <a:lumMod val="75000"/>
                  </a:schemeClr>
                </a:solidFill>
              </a:rPr>
              <a:t>EEN DEBAT MET STUDENTEN</a:t>
            </a:r>
            <a:endParaRPr lang="es-E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0728"/>
          </a:xfrm>
        </p:spPr>
        <p:txBody>
          <a:bodyPr/>
          <a:lstStyle/>
          <a:p>
            <a:r>
              <a:rPr lang="es-ES_tradnl" b="1" dirty="0"/>
              <a:t>WAT IS HET?</a:t>
            </a:r>
          </a:p>
          <a:p>
            <a:pPr marL="0" indent="0">
              <a:buNone/>
            </a:pPr>
            <a:r>
              <a:rPr lang="es-ES_tradnl" dirty="0"/>
              <a:t>   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251520" y="2276872"/>
            <a:ext cx="8712968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400" dirty="0" err="1">
                <a:solidFill>
                  <a:schemeClr val="bg1"/>
                </a:solidFill>
              </a:rPr>
              <a:t>Het</a:t>
            </a:r>
            <a:r>
              <a:rPr lang="es-ES_tradnl" sz="2400" dirty="0">
                <a:solidFill>
                  <a:schemeClr val="bg1"/>
                </a:solidFill>
              </a:rPr>
              <a:t> </a:t>
            </a:r>
            <a:r>
              <a:rPr lang="es-ES_tradnl" sz="2400" dirty="0" err="1">
                <a:solidFill>
                  <a:schemeClr val="bg1"/>
                </a:solidFill>
              </a:rPr>
              <a:t>is</a:t>
            </a:r>
            <a:r>
              <a:rPr lang="es-ES_tradnl" sz="2400" dirty="0">
                <a:solidFill>
                  <a:schemeClr val="bg1"/>
                </a:solidFill>
              </a:rPr>
              <a:t> </a:t>
            </a:r>
            <a:r>
              <a:rPr lang="es-ES_tradnl" sz="2400" dirty="0" err="1">
                <a:solidFill>
                  <a:schemeClr val="bg1"/>
                </a:solidFill>
              </a:rPr>
              <a:t>een</a:t>
            </a:r>
            <a:r>
              <a:rPr lang="es-ES_tradnl" sz="2400" dirty="0">
                <a:solidFill>
                  <a:schemeClr val="bg1"/>
                </a:solidFill>
              </a:rPr>
              <a:t> </a:t>
            </a:r>
            <a:r>
              <a:rPr lang="es-ES_tradnl" sz="2400" dirty="0" err="1">
                <a:solidFill>
                  <a:schemeClr val="bg1"/>
                </a:solidFill>
              </a:rPr>
              <a:t>activiteit</a:t>
            </a:r>
            <a:r>
              <a:rPr lang="es-ES_tradnl" sz="2400" dirty="0">
                <a:solidFill>
                  <a:schemeClr val="bg1"/>
                </a:solidFill>
              </a:rPr>
              <a:t> </a:t>
            </a:r>
            <a:r>
              <a:rPr lang="es-ES_tradnl" sz="2400" dirty="0" err="1">
                <a:solidFill>
                  <a:schemeClr val="bg1"/>
                </a:solidFill>
              </a:rPr>
              <a:t>waarbij</a:t>
            </a:r>
            <a:r>
              <a:rPr lang="es-ES_tradnl" sz="2400" dirty="0">
                <a:solidFill>
                  <a:schemeClr val="bg1"/>
                </a:solidFill>
              </a:rPr>
              <a:t> </a:t>
            </a:r>
            <a:r>
              <a:rPr lang="es-ES_tradnl" sz="2400" dirty="0" err="1">
                <a:solidFill>
                  <a:schemeClr val="bg1"/>
                </a:solidFill>
              </a:rPr>
              <a:t>studenten</a:t>
            </a:r>
            <a:r>
              <a:rPr lang="es-ES_tradnl" sz="2400" dirty="0">
                <a:solidFill>
                  <a:schemeClr val="bg1"/>
                </a:solidFill>
              </a:rPr>
              <a:t> </a:t>
            </a:r>
            <a:r>
              <a:rPr lang="es-ES_tradnl" sz="2400" dirty="0" err="1">
                <a:solidFill>
                  <a:schemeClr val="bg1"/>
                </a:solidFill>
              </a:rPr>
              <a:t>argumenteren</a:t>
            </a:r>
            <a:r>
              <a:rPr lang="es-ES_tradnl" sz="2400" dirty="0">
                <a:solidFill>
                  <a:schemeClr val="bg1"/>
                </a:solidFill>
              </a:rPr>
              <a:t> </a:t>
            </a:r>
            <a:r>
              <a:rPr lang="es-ES_tradnl" sz="2400" dirty="0" err="1">
                <a:solidFill>
                  <a:schemeClr val="bg1"/>
                </a:solidFill>
              </a:rPr>
              <a:t>voor</a:t>
            </a:r>
            <a:r>
              <a:rPr lang="es-ES_tradnl" sz="2400" dirty="0">
                <a:solidFill>
                  <a:schemeClr val="bg1"/>
                </a:solidFill>
              </a:rPr>
              <a:t> en </a:t>
            </a:r>
            <a:r>
              <a:rPr lang="es-ES_tradnl" sz="2400" dirty="0" err="1">
                <a:solidFill>
                  <a:schemeClr val="bg1"/>
                </a:solidFill>
              </a:rPr>
              <a:t>tegen</a:t>
            </a:r>
            <a:r>
              <a:rPr lang="es-ES_tradnl" sz="2400" dirty="0">
                <a:solidFill>
                  <a:schemeClr val="bg1"/>
                </a:solidFill>
              </a:rPr>
              <a:t> </a:t>
            </a:r>
            <a:r>
              <a:rPr lang="es-ES_tradnl" sz="2400" dirty="0" err="1">
                <a:solidFill>
                  <a:schemeClr val="bg1"/>
                </a:solidFill>
              </a:rPr>
              <a:t>een</a:t>
            </a:r>
            <a:r>
              <a:rPr lang="es-ES_tradnl" sz="2400" dirty="0">
                <a:solidFill>
                  <a:schemeClr val="bg1"/>
                </a:solidFill>
              </a:rPr>
              <a:t> </a:t>
            </a:r>
            <a:r>
              <a:rPr lang="es-ES_tradnl" sz="2400" dirty="0" err="1">
                <a:solidFill>
                  <a:schemeClr val="bg1"/>
                </a:solidFill>
              </a:rPr>
              <a:t>bepaald</a:t>
            </a:r>
            <a:r>
              <a:rPr lang="es-ES_tradnl" sz="2400" dirty="0">
                <a:solidFill>
                  <a:schemeClr val="bg1"/>
                </a:solidFill>
              </a:rPr>
              <a:t> </a:t>
            </a:r>
            <a:r>
              <a:rPr lang="es-ES_tradnl" sz="2400" dirty="0" err="1">
                <a:solidFill>
                  <a:schemeClr val="bg1"/>
                </a:solidFill>
              </a:rPr>
              <a:t>onderwerp</a:t>
            </a:r>
            <a:r>
              <a:rPr lang="es-ES_tradnl" sz="2400" dirty="0">
                <a:solidFill>
                  <a:schemeClr val="bg1"/>
                </a:solidFill>
              </a:rPr>
              <a:t> </a:t>
            </a:r>
            <a:r>
              <a:rPr lang="es-ES_tradnl" sz="2400" dirty="0" err="1">
                <a:solidFill>
                  <a:schemeClr val="bg1"/>
                </a:solidFill>
              </a:rPr>
              <a:t>zonder</a:t>
            </a:r>
            <a:r>
              <a:rPr lang="es-ES_tradnl" sz="2400" dirty="0">
                <a:solidFill>
                  <a:schemeClr val="bg1"/>
                </a:solidFill>
              </a:rPr>
              <a:t> </a:t>
            </a:r>
            <a:r>
              <a:rPr lang="es-ES_tradnl" sz="2400" dirty="0" err="1">
                <a:solidFill>
                  <a:schemeClr val="bg1"/>
                </a:solidFill>
              </a:rPr>
              <a:t>ervoor</a:t>
            </a:r>
            <a:r>
              <a:rPr lang="es-ES_tradnl" sz="2400" dirty="0">
                <a:solidFill>
                  <a:schemeClr val="bg1"/>
                </a:solidFill>
              </a:rPr>
              <a:t> </a:t>
            </a:r>
            <a:r>
              <a:rPr lang="es-ES_tradnl" sz="2400" dirty="0" err="1">
                <a:solidFill>
                  <a:schemeClr val="bg1"/>
                </a:solidFill>
              </a:rPr>
              <a:t>een</a:t>
            </a:r>
            <a:r>
              <a:rPr lang="es-ES_tradnl" sz="2400" dirty="0">
                <a:solidFill>
                  <a:schemeClr val="bg1"/>
                </a:solidFill>
              </a:rPr>
              <a:t> </a:t>
            </a:r>
            <a:r>
              <a:rPr lang="es-ES_tradnl" sz="2400" dirty="0" err="1">
                <a:solidFill>
                  <a:schemeClr val="bg1"/>
                </a:solidFill>
              </a:rPr>
              <a:t>oplossing</a:t>
            </a:r>
            <a:r>
              <a:rPr lang="es-ES_tradnl" sz="2400" dirty="0">
                <a:solidFill>
                  <a:schemeClr val="bg1"/>
                </a:solidFill>
              </a:rPr>
              <a:t> </a:t>
            </a:r>
            <a:r>
              <a:rPr lang="es-ES_tradnl" sz="2400" dirty="0" err="1">
                <a:solidFill>
                  <a:schemeClr val="bg1"/>
                </a:solidFill>
              </a:rPr>
              <a:t>trachten</a:t>
            </a:r>
            <a:r>
              <a:rPr lang="es-ES_tradnl" sz="2400" dirty="0">
                <a:solidFill>
                  <a:schemeClr val="bg1"/>
                </a:solidFill>
              </a:rPr>
              <a:t> te </a:t>
            </a:r>
            <a:r>
              <a:rPr lang="es-ES_tradnl" sz="2400" dirty="0" err="1">
                <a:solidFill>
                  <a:schemeClr val="bg1"/>
                </a:solidFill>
              </a:rPr>
              <a:t>vinden</a:t>
            </a:r>
            <a:r>
              <a:rPr lang="es-ES_tradnl" sz="2400" dirty="0">
                <a:solidFill>
                  <a:schemeClr val="bg1"/>
                </a:solidFill>
              </a:rPr>
              <a:t>.</a:t>
            </a:r>
            <a:endParaRPr lang="es-ES" sz="1600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09600" y="3507978"/>
            <a:ext cx="8229600" cy="1389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b="1" dirty="0"/>
              <a:t>BEDOELING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_tradnl" dirty="0"/>
              <a:t>   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995001" y="4077072"/>
            <a:ext cx="7795592" cy="209288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s-ES_tradnl" sz="2800" dirty="0" err="1">
                <a:solidFill>
                  <a:schemeClr val="bg1"/>
                </a:solidFill>
              </a:rPr>
              <a:t>Communicatievaardigheden</a:t>
            </a:r>
            <a:r>
              <a:rPr lang="es-ES_tradnl" sz="2800" dirty="0">
                <a:solidFill>
                  <a:schemeClr val="bg1"/>
                </a:solidFill>
              </a:rPr>
              <a:t> </a:t>
            </a:r>
            <a:r>
              <a:rPr lang="es-ES_tradnl" sz="2800" dirty="0" err="1">
                <a:solidFill>
                  <a:schemeClr val="bg1"/>
                </a:solidFill>
              </a:rPr>
              <a:t>ontwikkelen</a:t>
            </a:r>
            <a:r>
              <a:rPr lang="es-ES_tradnl" sz="2800" dirty="0">
                <a:solidFill>
                  <a:schemeClr val="bg1"/>
                </a:solidFill>
              </a:rPr>
              <a:t>, </a:t>
            </a:r>
            <a:r>
              <a:rPr lang="es-ES_tradnl" sz="2800" dirty="0" err="1">
                <a:solidFill>
                  <a:schemeClr val="bg1"/>
                </a:solidFill>
              </a:rPr>
              <a:t>analytisch</a:t>
            </a:r>
            <a:r>
              <a:rPr lang="es-ES_tradnl" sz="2800" dirty="0">
                <a:solidFill>
                  <a:schemeClr val="bg1"/>
                </a:solidFill>
              </a:rPr>
              <a:t> </a:t>
            </a:r>
            <a:r>
              <a:rPr lang="es-ES_tradnl" sz="2800" dirty="0" err="1">
                <a:solidFill>
                  <a:schemeClr val="bg1"/>
                </a:solidFill>
              </a:rPr>
              <a:t>denken</a:t>
            </a:r>
            <a:r>
              <a:rPr lang="es-ES_tradnl" sz="2800" dirty="0">
                <a:solidFill>
                  <a:schemeClr val="bg1"/>
                </a:solidFill>
              </a:rPr>
              <a:t> en </a:t>
            </a:r>
            <a:r>
              <a:rPr lang="es-ES_tradnl" sz="2800" dirty="0" err="1">
                <a:solidFill>
                  <a:schemeClr val="bg1"/>
                </a:solidFill>
              </a:rPr>
              <a:t>respect</a:t>
            </a:r>
            <a:endParaRPr lang="es-ES_tradnl" sz="2800" dirty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ES_tradnl" sz="2800" dirty="0">
                <a:solidFill>
                  <a:schemeClr val="bg1"/>
                </a:solidFill>
              </a:rPr>
              <a:t>De </a:t>
            </a:r>
            <a:r>
              <a:rPr lang="es-ES_tradnl" sz="2800" dirty="0" err="1">
                <a:solidFill>
                  <a:schemeClr val="bg1"/>
                </a:solidFill>
              </a:rPr>
              <a:t>kennis</a:t>
            </a:r>
            <a:r>
              <a:rPr lang="es-ES_tradnl" sz="2800" dirty="0">
                <a:solidFill>
                  <a:schemeClr val="bg1"/>
                </a:solidFill>
              </a:rPr>
              <a:t> van de </a:t>
            </a:r>
            <a:r>
              <a:rPr lang="es-ES_tradnl" sz="2800" dirty="0" err="1">
                <a:solidFill>
                  <a:schemeClr val="bg1"/>
                </a:solidFill>
              </a:rPr>
              <a:t>studenten</a:t>
            </a:r>
            <a:r>
              <a:rPr lang="es-ES_tradnl" sz="2800" dirty="0">
                <a:solidFill>
                  <a:schemeClr val="bg1"/>
                </a:solidFill>
              </a:rPr>
              <a:t> </a:t>
            </a:r>
            <a:r>
              <a:rPr lang="es-ES_tradnl" sz="2800" dirty="0" err="1">
                <a:solidFill>
                  <a:schemeClr val="bg1"/>
                </a:solidFill>
              </a:rPr>
              <a:t>over</a:t>
            </a:r>
            <a:r>
              <a:rPr lang="es-ES_tradnl" sz="2800" dirty="0">
                <a:solidFill>
                  <a:schemeClr val="bg1"/>
                </a:solidFill>
              </a:rPr>
              <a:t> </a:t>
            </a:r>
            <a:r>
              <a:rPr lang="es-ES_tradnl" sz="2800" dirty="0" err="1">
                <a:solidFill>
                  <a:schemeClr val="bg1"/>
                </a:solidFill>
              </a:rPr>
              <a:t>een</a:t>
            </a:r>
            <a:r>
              <a:rPr lang="es-ES_tradnl" sz="2800" dirty="0">
                <a:solidFill>
                  <a:schemeClr val="bg1"/>
                </a:solidFill>
              </a:rPr>
              <a:t> </a:t>
            </a:r>
            <a:r>
              <a:rPr lang="es-ES_tradnl" sz="2800" dirty="0" err="1">
                <a:solidFill>
                  <a:schemeClr val="bg1"/>
                </a:solidFill>
              </a:rPr>
              <a:t>bepaald</a:t>
            </a:r>
            <a:r>
              <a:rPr lang="es-ES_tradnl" sz="2800" dirty="0">
                <a:solidFill>
                  <a:schemeClr val="bg1"/>
                </a:solidFill>
              </a:rPr>
              <a:t> </a:t>
            </a:r>
            <a:r>
              <a:rPr lang="es-ES_tradnl" sz="2800" dirty="0" err="1">
                <a:solidFill>
                  <a:schemeClr val="bg1"/>
                </a:solidFill>
              </a:rPr>
              <a:t>onderwerp</a:t>
            </a:r>
            <a:r>
              <a:rPr lang="es-ES_tradnl" sz="2800" dirty="0">
                <a:solidFill>
                  <a:schemeClr val="bg1"/>
                </a:solidFill>
              </a:rPr>
              <a:t> </a:t>
            </a:r>
            <a:r>
              <a:rPr lang="es-ES_tradnl" sz="2800" dirty="0" err="1">
                <a:solidFill>
                  <a:schemeClr val="bg1"/>
                </a:solidFill>
              </a:rPr>
              <a:t>verbeteren</a:t>
            </a:r>
            <a:endParaRPr lang="es-ES_tradnl" sz="2800" dirty="0">
              <a:solidFill>
                <a:schemeClr val="bg1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714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5" y="-29858"/>
            <a:ext cx="5686425" cy="5686425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>
                <a:solidFill>
                  <a:srgbClr val="E20000"/>
                </a:solidFill>
              </a:rPr>
              <a:t>ROL VAN DE LEERKRACHT</a:t>
            </a:r>
            <a:endParaRPr lang="es-ES" b="1" dirty="0">
              <a:solidFill>
                <a:srgbClr val="E2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676456" cy="4065315"/>
          </a:xfrm>
        </p:spPr>
        <p:txBody>
          <a:bodyPr>
            <a:normAutofit fontScale="92500"/>
          </a:bodyPr>
          <a:lstStyle/>
          <a:p>
            <a:r>
              <a:rPr lang="es-ES_tradnl" dirty="0" err="1"/>
              <a:t>Introduceert</a:t>
            </a:r>
            <a:r>
              <a:rPr lang="es-ES_tradnl" dirty="0"/>
              <a:t> de </a:t>
            </a:r>
            <a:r>
              <a:rPr lang="es-ES_tradnl" dirty="0" err="1"/>
              <a:t>activiteit</a:t>
            </a:r>
            <a:r>
              <a:rPr lang="es-ES_tradnl" dirty="0"/>
              <a:t> </a:t>
            </a:r>
          </a:p>
          <a:p>
            <a:r>
              <a:rPr lang="es-ES_tradnl" dirty="0" err="1"/>
              <a:t>Verdeelt</a:t>
            </a:r>
            <a:r>
              <a:rPr lang="es-ES_tradnl" dirty="0"/>
              <a:t> de </a:t>
            </a:r>
            <a:r>
              <a:rPr lang="es-ES_tradnl" dirty="0" err="1"/>
              <a:t>verschillende</a:t>
            </a:r>
            <a:r>
              <a:rPr lang="es-ES_tradnl" dirty="0"/>
              <a:t> rollen </a:t>
            </a:r>
            <a:r>
              <a:rPr lang="es-ES_tradnl" dirty="0" err="1"/>
              <a:t>onder</a:t>
            </a:r>
            <a:r>
              <a:rPr lang="es-ES_tradnl" dirty="0"/>
              <a:t> de </a:t>
            </a:r>
            <a:r>
              <a:rPr lang="es-ES_tradnl" dirty="0" err="1"/>
              <a:t>studenten</a:t>
            </a:r>
            <a:endParaRPr lang="es-ES_tradnl" dirty="0"/>
          </a:p>
          <a:p>
            <a:r>
              <a:rPr lang="es-ES_tradnl" dirty="0" err="1"/>
              <a:t>Selecteert</a:t>
            </a:r>
            <a:r>
              <a:rPr lang="es-ES_tradnl" dirty="0"/>
              <a:t> de </a:t>
            </a:r>
            <a:r>
              <a:rPr lang="es-ES_tradnl" dirty="0" err="1"/>
              <a:t>onderwerpen</a:t>
            </a:r>
            <a:endParaRPr lang="es-ES_tradnl" dirty="0"/>
          </a:p>
          <a:p>
            <a:r>
              <a:rPr lang="es-ES_tradnl" dirty="0" err="1"/>
              <a:t>Observeert</a:t>
            </a:r>
            <a:r>
              <a:rPr lang="es-ES_tradnl" dirty="0"/>
              <a:t> </a:t>
            </a:r>
            <a:r>
              <a:rPr lang="es-ES_tradnl" dirty="0" err="1"/>
              <a:t>hoe</a:t>
            </a:r>
            <a:r>
              <a:rPr lang="es-ES_tradnl" dirty="0"/>
              <a:t> de </a:t>
            </a:r>
            <a:r>
              <a:rPr lang="es-ES_tradnl" dirty="0" err="1"/>
              <a:t>activiteit</a:t>
            </a:r>
            <a:r>
              <a:rPr lang="es-ES_tradnl" dirty="0"/>
              <a:t> </a:t>
            </a:r>
            <a:r>
              <a:rPr lang="es-ES_tradnl" dirty="0" err="1"/>
              <a:t>verloopt</a:t>
            </a:r>
            <a:endParaRPr lang="es-ES_tradnl" dirty="0"/>
          </a:p>
          <a:p>
            <a:r>
              <a:rPr lang="es-ES_tradnl" dirty="0" err="1"/>
              <a:t>Schrijft</a:t>
            </a:r>
            <a:r>
              <a:rPr lang="es-ES_tradnl" dirty="0"/>
              <a:t> de </a:t>
            </a:r>
            <a:r>
              <a:rPr lang="es-ES_tradnl" dirty="0" err="1"/>
              <a:t>belangrijkste</a:t>
            </a:r>
            <a:r>
              <a:rPr lang="es-ES_tradnl" dirty="0"/>
              <a:t> argumenten </a:t>
            </a:r>
            <a:r>
              <a:rPr lang="es-ES_tradnl" dirty="0" err="1"/>
              <a:t>langs</a:t>
            </a:r>
            <a:r>
              <a:rPr lang="es-ES_tradnl" dirty="0"/>
              <a:t> </a:t>
            </a:r>
            <a:r>
              <a:rPr lang="es-ES_tradnl" dirty="0" err="1"/>
              <a:t>beide</a:t>
            </a:r>
            <a:r>
              <a:rPr lang="es-ES_tradnl" dirty="0"/>
              <a:t> </a:t>
            </a:r>
            <a:r>
              <a:rPr lang="es-ES_tradnl" dirty="0" err="1"/>
              <a:t>kanten</a:t>
            </a:r>
            <a:r>
              <a:rPr lang="es-ES_tradnl" dirty="0"/>
              <a:t> </a:t>
            </a:r>
            <a:r>
              <a:rPr lang="es-ES_tradnl" dirty="0" err="1"/>
              <a:t>op</a:t>
            </a:r>
            <a:r>
              <a:rPr lang="es-ES_tradnl" dirty="0"/>
              <a:t> </a:t>
            </a:r>
            <a:r>
              <a:rPr lang="es-ES_tradnl" dirty="0" err="1"/>
              <a:t>het</a:t>
            </a:r>
            <a:r>
              <a:rPr lang="es-ES_tradnl" dirty="0"/>
              <a:t> </a:t>
            </a:r>
            <a:r>
              <a:rPr lang="es-ES_tradnl" dirty="0" err="1"/>
              <a:t>bord</a:t>
            </a:r>
            <a:r>
              <a:rPr lang="en-US" dirty="0"/>
              <a:t>  </a:t>
            </a:r>
            <a:endParaRPr lang="es-ES" dirty="0"/>
          </a:p>
          <a:p>
            <a:r>
              <a:rPr lang="es-ES_tradnl" dirty="0" err="1"/>
              <a:t>Vat</a:t>
            </a:r>
            <a:r>
              <a:rPr lang="es-ES_tradnl" dirty="0"/>
              <a:t> de </a:t>
            </a:r>
            <a:r>
              <a:rPr lang="es-ES_tradnl" dirty="0" err="1"/>
              <a:t>conclusie</a:t>
            </a:r>
            <a:r>
              <a:rPr lang="es-ES_tradnl" dirty="0"/>
              <a:t> van </a:t>
            </a:r>
            <a:r>
              <a:rPr lang="es-ES_tradnl" dirty="0" err="1"/>
              <a:t>het</a:t>
            </a:r>
            <a:r>
              <a:rPr lang="es-ES_tradnl" dirty="0"/>
              <a:t> </a:t>
            </a:r>
            <a:r>
              <a:rPr lang="es-ES_tradnl" dirty="0" err="1"/>
              <a:t>debat</a:t>
            </a:r>
            <a:r>
              <a:rPr lang="es-ES_tradnl" dirty="0"/>
              <a:t> </a:t>
            </a:r>
            <a:r>
              <a:rPr lang="es-ES_tradnl" dirty="0" err="1"/>
              <a:t>samen</a:t>
            </a:r>
            <a:endParaRPr lang="es-ES_tradnl" dirty="0"/>
          </a:p>
          <a:p>
            <a:pPr marL="0" indent="0">
              <a:buNone/>
            </a:pPr>
            <a:endParaRPr lang="es-ES_tradnl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540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9344" y="0"/>
            <a:ext cx="4941168" cy="5661248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>
                <a:solidFill>
                  <a:schemeClr val="accent1">
                    <a:lumMod val="75000"/>
                  </a:schemeClr>
                </a:solidFill>
              </a:rPr>
              <a:t>MOGELIJKE ONDERWERPEN</a:t>
            </a: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711349"/>
            <a:ext cx="9036496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nl-BE" dirty="0"/>
              <a:t>Homo’s moeten hun seksuele oriëntatie aan hun vrienden en familie meedelen</a:t>
            </a:r>
          </a:p>
          <a:p>
            <a:pPr lvl="0"/>
            <a:r>
              <a:rPr lang="nl-BE" dirty="0"/>
              <a:t>Homo’s zouden in elk land het recht moeten krijgen te trouwen</a:t>
            </a:r>
          </a:p>
          <a:p>
            <a:pPr lvl="0"/>
            <a:r>
              <a:rPr lang="nl-BE" dirty="0"/>
              <a:t>Het moet homo’s toegelaten zijn kinderen te adopteren </a:t>
            </a:r>
          </a:p>
          <a:p>
            <a:pPr lvl="0"/>
            <a:r>
              <a:rPr lang="nl-BE" dirty="0"/>
              <a:t>Homoseksuele beroemdheden zouden zich moeten </a:t>
            </a:r>
            <a:r>
              <a:rPr lang="nl-BE" i="1" dirty="0" err="1"/>
              <a:t>outen</a:t>
            </a:r>
            <a:r>
              <a:rPr lang="nl-BE" dirty="0"/>
              <a:t> om de LGBT-gemeenschap te helpen </a:t>
            </a:r>
          </a:p>
          <a:p>
            <a:pPr lvl="0"/>
            <a:r>
              <a:rPr lang="nl-BE" dirty="0"/>
              <a:t>Homoseksualiteit is de belangrijkste reden voor pestgedrag in secundaire scholen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63420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>
                <a:solidFill>
                  <a:srgbClr val="FF0066"/>
                </a:solidFill>
              </a:rPr>
              <a:t>ROLLEN VERDELEN</a:t>
            </a:r>
            <a:endParaRPr lang="es-ES" b="1" dirty="0">
              <a:solidFill>
                <a:srgbClr val="FF0066"/>
              </a:solidFill>
            </a:endParaRPr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212976"/>
            <a:ext cx="5713809" cy="3809206"/>
          </a:xfrm>
        </p:spPr>
      </p:pic>
      <p:sp>
        <p:nvSpPr>
          <p:cNvPr id="7" name="6 CuadroTexto"/>
          <p:cNvSpPr txBox="1"/>
          <p:nvPr/>
        </p:nvSpPr>
        <p:spPr>
          <a:xfrm>
            <a:off x="2915816" y="1268760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b="1" dirty="0">
                <a:solidFill>
                  <a:schemeClr val="bg1">
                    <a:lumMod val="50000"/>
                  </a:schemeClr>
                </a:solidFill>
              </a:rPr>
              <a:t>WIE IS WIE?</a:t>
            </a:r>
            <a:endParaRPr lang="es-ES" sz="3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51520" y="2041684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/>
              <a:t>MODERATOR</a:t>
            </a:r>
            <a:endParaRPr lang="es-ES" sz="28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835696" y="2532277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/>
              <a:t>TIJDWAARNEMER</a:t>
            </a:r>
            <a:endParaRPr lang="es-ES" sz="28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4427984" y="1988840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b="1" dirty="0"/>
              <a:t>TEAMLEDEN</a:t>
            </a:r>
            <a:endParaRPr lang="es-ES" sz="28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444208" y="2257708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/>
              <a:t>OBSERVATOREN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375017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>
                <a:solidFill>
                  <a:srgbClr val="01FF01"/>
                </a:solidFill>
              </a:rPr>
              <a:t>TEAMLEDEN</a:t>
            </a:r>
            <a:endParaRPr lang="es-ES" b="1" dirty="0">
              <a:solidFill>
                <a:srgbClr val="01FF01"/>
              </a:solidFill>
            </a:endParaRP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124744"/>
            <a:ext cx="6840760" cy="2232248"/>
          </a:xfrm>
        </p:spPr>
      </p:pic>
      <p:sp>
        <p:nvSpPr>
          <p:cNvPr id="5" name="4 CuadroTexto"/>
          <p:cNvSpPr txBox="1"/>
          <p:nvPr/>
        </p:nvSpPr>
        <p:spPr>
          <a:xfrm>
            <a:off x="899592" y="3429000"/>
            <a:ext cx="77768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3200" dirty="0"/>
              <a:t>2 </a:t>
            </a:r>
            <a:r>
              <a:rPr lang="es-ES_tradnl" sz="3200" dirty="0" err="1"/>
              <a:t>teams</a:t>
            </a:r>
            <a:r>
              <a:rPr lang="es-ES_tradnl" sz="3200" dirty="0"/>
              <a:t>: </a:t>
            </a:r>
            <a:r>
              <a:rPr lang="es-ES_tradnl" sz="3200" dirty="0" err="1"/>
              <a:t>voor</a:t>
            </a:r>
            <a:r>
              <a:rPr lang="es-ES_tradnl" sz="3200" dirty="0"/>
              <a:t> en </a:t>
            </a:r>
            <a:r>
              <a:rPr lang="es-ES_tradnl" sz="3200" dirty="0" err="1"/>
              <a:t>tegen</a:t>
            </a:r>
            <a:endParaRPr lang="es-ES_tradnl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3200" dirty="0" err="1"/>
              <a:t>Ongeveer</a:t>
            </a:r>
            <a:r>
              <a:rPr lang="es-ES_tradnl" sz="3200" dirty="0"/>
              <a:t> 10 </a:t>
            </a:r>
            <a:r>
              <a:rPr lang="es-ES_tradnl" sz="3200" dirty="0" err="1"/>
              <a:t>studenten</a:t>
            </a:r>
            <a:r>
              <a:rPr lang="es-ES_tradnl" sz="3200" dirty="0"/>
              <a:t> per </a:t>
            </a:r>
            <a:r>
              <a:rPr lang="es-ES_tradnl" sz="3200" dirty="0" err="1"/>
              <a:t>team</a:t>
            </a:r>
            <a:endParaRPr lang="es-ES_tradnl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3200" dirty="0" err="1"/>
              <a:t>Studenten</a:t>
            </a:r>
            <a:r>
              <a:rPr lang="es-ES_tradnl" sz="3200" dirty="0"/>
              <a:t> </a:t>
            </a:r>
            <a:r>
              <a:rPr lang="es-ES_tradnl" sz="3200" dirty="0" err="1"/>
              <a:t>verdedigen</a:t>
            </a:r>
            <a:r>
              <a:rPr lang="es-ES_tradnl" sz="3200" dirty="0"/>
              <a:t> </a:t>
            </a:r>
            <a:r>
              <a:rPr lang="es-ES_tradnl" sz="3200" dirty="0" err="1"/>
              <a:t>hun</a:t>
            </a:r>
            <a:r>
              <a:rPr lang="es-ES_tradnl" sz="3200" dirty="0"/>
              <a:t> argumenten, </a:t>
            </a:r>
            <a:r>
              <a:rPr lang="es-ES_tradnl" sz="3200" dirty="0" err="1"/>
              <a:t>stellen</a:t>
            </a:r>
            <a:r>
              <a:rPr lang="es-ES_tradnl" sz="3200" dirty="0"/>
              <a:t> en </a:t>
            </a:r>
            <a:r>
              <a:rPr lang="es-ES_tradnl" sz="3200" dirty="0" err="1"/>
              <a:t>beantwoorden</a:t>
            </a:r>
            <a:r>
              <a:rPr lang="es-ES_tradnl" sz="3200" dirty="0"/>
              <a:t> </a:t>
            </a:r>
            <a:r>
              <a:rPr lang="es-ES_tradnl" sz="3200" dirty="0" err="1"/>
              <a:t>vragen</a:t>
            </a:r>
            <a:r>
              <a:rPr lang="es-ES_tradnl" sz="3200" dirty="0"/>
              <a:t>, en </a:t>
            </a:r>
            <a:r>
              <a:rPr lang="es-ES_tradnl" sz="3200" dirty="0" err="1"/>
              <a:t>trekken</a:t>
            </a:r>
            <a:r>
              <a:rPr lang="es-ES_tradnl" sz="3200" dirty="0"/>
              <a:t> </a:t>
            </a:r>
            <a:r>
              <a:rPr lang="es-ES_tradnl" sz="3200" dirty="0" err="1"/>
              <a:t>conclusies</a:t>
            </a:r>
            <a:endParaRPr lang="es-ES_tradnl" sz="3200" dirty="0"/>
          </a:p>
          <a:p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52278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>
                <a:solidFill>
                  <a:srgbClr val="FFCC00"/>
                </a:solidFill>
              </a:rPr>
              <a:t>MODERATOR</a:t>
            </a:r>
            <a:endParaRPr lang="es-ES" b="1" dirty="0">
              <a:solidFill>
                <a:srgbClr val="FFCC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2132856"/>
            <a:ext cx="4320480" cy="320121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s-ES_tradnl" dirty="0" err="1"/>
              <a:t>Stuurt</a:t>
            </a:r>
            <a:r>
              <a:rPr lang="es-ES_tradnl" dirty="0"/>
              <a:t> </a:t>
            </a:r>
            <a:r>
              <a:rPr lang="es-ES_tradnl" dirty="0" err="1"/>
              <a:t>het</a:t>
            </a:r>
            <a:r>
              <a:rPr lang="es-ES_tradnl" dirty="0"/>
              <a:t> </a:t>
            </a:r>
            <a:r>
              <a:rPr lang="es-ES_tradnl" dirty="0" err="1"/>
              <a:t>debat</a:t>
            </a:r>
            <a:r>
              <a:rPr lang="es-ES_tradnl" dirty="0"/>
              <a:t>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_tradnl" dirty="0" err="1"/>
              <a:t>Laat</a:t>
            </a:r>
            <a:r>
              <a:rPr lang="es-ES_tradnl" dirty="0"/>
              <a:t> </a:t>
            </a:r>
            <a:r>
              <a:rPr lang="es-ES_tradnl" dirty="0" err="1"/>
              <a:t>iedereen</a:t>
            </a:r>
            <a:r>
              <a:rPr lang="es-ES_tradnl" dirty="0"/>
              <a:t> </a:t>
            </a:r>
            <a:r>
              <a:rPr lang="es-ES_tradnl" dirty="0" err="1"/>
              <a:t>aan</a:t>
            </a:r>
            <a:r>
              <a:rPr lang="es-ES_tradnl" dirty="0"/>
              <a:t> </a:t>
            </a:r>
            <a:r>
              <a:rPr lang="es-ES_tradnl" dirty="0" err="1"/>
              <a:t>bod</a:t>
            </a:r>
            <a:endParaRPr lang="es-ES_tradnl" dirty="0"/>
          </a:p>
          <a:p>
            <a:pPr>
              <a:buFont typeface="Wingdings" panose="05000000000000000000" pitchFamily="2" charset="2"/>
              <a:buChar char="ü"/>
            </a:pPr>
            <a:r>
              <a:rPr lang="es-ES_tradnl" dirty="0" err="1"/>
              <a:t>Ziet</a:t>
            </a:r>
            <a:r>
              <a:rPr lang="es-ES_tradnl" dirty="0"/>
              <a:t> </a:t>
            </a:r>
            <a:r>
              <a:rPr lang="es-ES_tradnl" dirty="0" err="1"/>
              <a:t>erop</a:t>
            </a:r>
            <a:r>
              <a:rPr lang="es-ES_tradnl" dirty="0"/>
              <a:t> toe </a:t>
            </a:r>
            <a:r>
              <a:rPr lang="es-ES_tradnl" dirty="0" err="1"/>
              <a:t>dat</a:t>
            </a:r>
            <a:r>
              <a:rPr lang="es-ES_tradnl" dirty="0"/>
              <a:t> de </a:t>
            </a:r>
            <a:r>
              <a:rPr lang="es-ES_tradnl" dirty="0" err="1"/>
              <a:t>afspraken</a:t>
            </a:r>
            <a:r>
              <a:rPr lang="es-ES_tradnl" dirty="0"/>
              <a:t> </a:t>
            </a:r>
            <a:r>
              <a:rPr lang="es-ES_tradnl" dirty="0" err="1"/>
              <a:t>worden</a:t>
            </a:r>
            <a:r>
              <a:rPr lang="es-ES_tradnl" dirty="0"/>
              <a:t> </a:t>
            </a:r>
            <a:r>
              <a:rPr lang="es-ES_tradnl" dirty="0" err="1"/>
              <a:t>gevolgd</a:t>
            </a: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556792"/>
            <a:ext cx="3554242" cy="2511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27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>
                <a:solidFill>
                  <a:schemeClr val="accent2">
                    <a:lumMod val="75000"/>
                  </a:schemeClr>
                </a:solidFill>
              </a:rPr>
              <a:t>TIJDWAARNEMER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4584" y="1052736"/>
            <a:ext cx="5144265" cy="4536504"/>
          </a:xfrm>
        </p:spPr>
      </p:pic>
      <p:sp>
        <p:nvSpPr>
          <p:cNvPr id="5" name="4 CuadroTexto"/>
          <p:cNvSpPr txBox="1"/>
          <p:nvPr/>
        </p:nvSpPr>
        <p:spPr>
          <a:xfrm>
            <a:off x="3563888" y="1988840"/>
            <a:ext cx="5364088" cy="3247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3200" dirty="0" err="1"/>
              <a:t>Controleert</a:t>
            </a:r>
            <a:r>
              <a:rPr lang="es-ES_tradnl" sz="3200" dirty="0"/>
              <a:t> de </a:t>
            </a:r>
            <a:r>
              <a:rPr lang="es-ES_tradnl" sz="3200" dirty="0" err="1"/>
              <a:t>klok</a:t>
            </a:r>
            <a:r>
              <a:rPr lang="es-ES_tradnl" sz="3200" dirty="0"/>
              <a:t> </a:t>
            </a:r>
            <a:r>
              <a:rPr lang="es-ES_tradnl" sz="3200" dirty="0" err="1"/>
              <a:t>zodat</a:t>
            </a:r>
            <a:r>
              <a:rPr lang="es-ES_tradnl" sz="3200" dirty="0"/>
              <a:t> </a:t>
            </a:r>
            <a:r>
              <a:rPr lang="es-ES_tradnl" sz="3200" dirty="0" err="1"/>
              <a:t>elk</a:t>
            </a:r>
            <a:r>
              <a:rPr lang="es-ES_tradnl" sz="3200" dirty="0"/>
              <a:t> </a:t>
            </a:r>
            <a:r>
              <a:rPr lang="es-ES_tradnl" sz="3200" dirty="0" err="1"/>
              <a:t>team</a:t>
            </a:r>
            <a:r>
              <a:rPr lang="es-ES_tradnl" sz="3200" dirty="0"/>
              <a:t> </a:t>
            </a:r>
            <a:r>
              <a:rPr lang="es-ES_tradnl" sz="3200" dirty="0" err="1"/>
              <a:t>even</a:t>
            </a:r>
            <a:r>
              <a:rPr lang="es-ES_tradnl" sz="3200" dirty="0"/>
              <a:t> </a:t>
            </a:r>
            <a:r>
              <a:rPr lang="es-ES_tradnl" sz="3200" dirty="0" err="1"/>
              <a:t>lang</a:t>
            </a:r>
            <a:r>
              <a:rPr lang="es-ES_tradnl" sz="3200" dirty="0"/>
              <a:t> </a:t>
            </a:r>
            <a:r>
              <a:rPr lang="es-ES_tradnl" sz="3200" dirty="0" err="1"/>
              <a:t>aan</a:t>
            </a:r>
            <a:r>
              <a:rPr lang="es-ES_tradnl" sz="3200" dirty="0"/>
              <a:t> </a:t>
            </a:r>
            <a:r>
              <a:rPr lang="es-ES_tradnl" sz="3200" dirty="0" err="1"/>
              <a:t>het</a:t>
            </a:r>
            <a:r>
              <a:rPr lang="es-ES_tradnl" sz="3200" dirty="0"/>
              <a:t> </a:t>
            </a:r>
            <a:r>
              <a:rPr lang="es-ES_tradnl" sz="3200" dirty="0" err="1"/>
              <a:t>woord</a:t>
            </a:r>
            <a:r>
              <a:rPr lang="es-ES_tradnl" sz="3200" dirty="0"/>
              <a:t> </a:t>
            </a:r>
            <a:r>
              <a:rPr lang="es-ES_tradnl" sz="3200" dirty="0" err="1"/>
              <a:t>is</a:t>
            </a:r>
            <a:endParaRPr lang="es-ES_tradnl" sz="32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_tradnl" sz="3200" dirty="0" err="1"/>
              <a:t>Laat</a:t>
            </a:r>
            <a:r>
              <a:rPr lang="es-ES_tradnl" sz="3200" dirty="0"/>
              <a:t> </a:t>
            </a:r>
            <a:r>
              <a:rPr lang="es-ES_tradnl" sz="3200" dirty="0" err="1"/>
              <a:t>een</a:t>
            </a:r>
            <a:r>
              <a:rPr lang="es-ES_tradnl" sz="3200" dirty="0"/>
              <a:t> </a:t>
            </a:r>
            <a:r>
              <a:rPr lang="es-ES_tradnl" sz="3200" dirty="0" err="1"/>
              <a:t>belletje</a:t>
            </a:r>
            <a:r>
              <a:rPr lang="es-ES_tradnl" sz="3200" dirty="0"/>
              <a:t> </a:t>
            </a:r>
            <a:r>
              <a:rPr lang="es-ES_tradnl" sz="3200" dirty="0" err="1"/>
              <a:t>rinkelen</a:t>
            </a:r>
            <a:r>
              <a:rPr lang="es-ES_tradnl" sz="3200" dirty="0"/>
              <a:t> </a:t>
            </a:r>
            <a:r>
              <a:rPr lang="es-ES_tradnl" sz="3200" dirty="0" err="1"/>
              <a:t>wanneer</a:t>
            </a:r>
            <a:r>
              <a:rPr lang="es-ES_tradnl" sz="3200" dirty="0"/>
              <a:t> de </a:t>
            </a:r>
            <a:r>
              <a:rPr lang="es-ES_tradnl" sz="3200" dirty="0" err="1"/>
              <a:t>beurt</a:t>
            </a:r>
            <a:r>
              <a:rPr lang="es-ES_tradnl" sz="3200" dirty="0"/>
              <a:t> </a:t>
            </a:r>
            <a:r>
              <a:rPr lang="es-ES_tradnl" sz="3200" dirty="0" err="1"/>
              <a:t>voorbij</a:t>
            </a:r>
            <a:r>
              <a:rPr lang="es-ES_tradnl" sz="3200" dirty="0"/>
              <a:t> </a:t>
            </a:r>
            <a:r>
              <a:rPr lang="es-ES_tradnl" sz="3200" dirty="0" err="1"/>
              <a:t>is</a:t>
            </a: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167288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OBSERVATOREN</a:t>
            </a:r>
            <a:endParaRPr lang="es-E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506937"/>
            <a:ext cx="3722762" cy="3722762"/>
          </a:xfrm>
        </p:spPr>
      </p:pic>
      <p:sp>
        <p:nvSpPr>
          <p:cNvPr id="5" name="4 CuadroTexto"/>
          <p:cNvSpPr txBox="1"/>
          <p:nvPr/>
        </p:nvSpPr>
        <p:spPr>
          <a:xfrm>
            <a:off x="306869" y="1196752"/>
            <a:ext cx="561662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_tradnl" sz="3200" dirty="0"/>
              <a:t>2 / 4 </a:t>
            </a:r>
            <a:r>
              <a:rPr lang="es-ES_tradnl" sz="3200" dirty="0" err="1"/>
              <a:t>studenten</a:t>
            </a:r>
            <a:endParaRPr lang="es-ES_tradnl" sz="3200" dirty="0"/>
          </a:p>
          <a:p>
            <a:pPr>
              <a:lnSpc>
                <a:spcPct val="150000"/>
              </a:lnSpc>
            </a:pPr>
            <a:endParaRPr lang="es-ES_tradnl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3200" dirty="0" err="1"/>
              <a:t>Noteren</a:t>
            </a:r>
            <a:r>
              <a:rPr lang="es-ES_tradnl" sz="3200" dirty="0"/>
              <a:t> de </a:t>
            </a:r>
            <a:r>
              <a:rPr lang="es-ES_tradnl" sz="3200" dirty="0" err="1"/>
              <a:t>benodigdheden</a:t>
            </a:r>
            <a:r>
              <a:rPr lang="es-ES_tradnl" sz="3200" dirty="0"/>
              <a:t> </a:t>
            </a:r>
            <a:r>
              <a:rPr lang="es-ES_tradnl" sz="3200" dirty="0" err="1"/>
              <a:t>op</a:t>
            </a:r>
            <a:r>
              <a:rPr lang="es-ES_tradnl" sz="3200" dirty="0"/>
              <a:t> </a:t>
            </a:r>
            <a:r>
              <a:rPr lang="es-ES_tradnl" sz="3200" dirty="0" err="1"/>
              <a:t>het</a:t>
            </a:r>
            <a:r>
              <a:rPr lang="es-ES_tradnl" sz="3200" dirty="0"/>
              <a:t> </a:t>
            </a:r>
            <a:r>
              <a:rPr lang="es-ES_tradnl" sz="3200" dirty="0" err="1"/>
              <a:t>observatieformulier</a:t>
            </a:r>
            <a:endParaRPr lang="es-ES_tradnl" sz="3200" dirty="0"/>
          </a:p>
          <a:p>
            <a:endParaRPr lang="es-ES_tradnl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3200" dirty="0" err="1"/>
              <a:t>Presenteren</a:t>
            </a:r>
            <a:r>
              <a:rPr lang="es-ES_tradnl" sz="3200" dirty="0"/>
              <a:t> </a:t>
            </a:r>
            <a:r>
              <a:rPr lang="es-ES_tradnl" sz="3200" dirty="0" err="1"/>
              <a:t>hun</a:t>
            </a:r>
            <a:r>
              <a:rPr lang="es-ES_tradnl" sz="3200" dirty="0"/>
              <a:t> </a:t>
            </a:r>
            <a:r>
              <a:rPr lang="es-ES_tradnl" sz="3200" dirty="0" err="1"/>
              <a:t>conclusies</a:t>
            </a:r>
            <a:r>
              <a:rPr lang="es-ES_tradnl" sz="3200" dirty="0"/>
              <a:t> </a:t>
            </a:r>
          </a:p>
          <a:p>
            <a:r>
              <a:rPr lang="es-ES_tradnl" sz="3200" dirty="0"/>
              <a:t>   </a:t>
            </a:r>
            <a:r>
              <a:rPr lang="es-ES_tradnl" sz="3200" dirty="0" err="1"/>
              <a:t>op</a:t>
            </a:r>
            <a:r>
              <a:rPr lang="es-ES_tradnl" sz="3200" dirty="0"/>
              <a:t> </a:t>
            </a:r>
            <a:r>
              <a:rPr lang="es-ES_tradnl" sz="3200" dirty="0" err="1"/>
              <a:t>het</a:t>
            </a:r>
            <a:r>
              <a:rPr lang="es-ES_tradnl" sz="3200" dirty="0"/>
              <a:t> </a:t>
            </a:r>
            <a:r>
              <a:rPr lang="es-ES_tradnl" sz="3200" dirty="0" err="1"/>
              <a:t>einde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844307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</TotalTime>
  <Words>343</Words>
  <Application>Microsoft Office PowerPoint</Application>
  <PresentationFormat>Diavoorstelling (4:3)</PresentationFormat>
  <Paragraphs>75</Paragraphs>
  <Slides>11</Slides>
  <Notes>0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  <vt:variant>
        <vt:lpstr>Aangepaste voorstellingen</vt:lpstr>
      </vt:variant>
      <vt:variant>
        <vt:i4>1</vt:i4>
      </vt:variant>
    </vt:vector>
  </HeadingPairs>
  <TitlesOfParts>
    <vt:vector size="13" baseType="lpstr">
      <vt:lpstr>Tema de Office</vt:lpstr>
      <vt:lpstr>DEBAT IN DE KLAS</vt:lpstr>
      <vt:lpstr>EEN DEBAT MET STUDENTEN</vt:lpstr>
      <vt:lpstr>ROL VAN DE LEERKRACHT</vt:lpstr>
      <vt:lpstr>MOGELIJKE ONDERWERPEN</vt:lpstr>
      <vt:lpstr>ROLLEN VERDELEN</vt:lpstr>
      <vt:lpstr>TEAMLEDEN</vt:lpstr>
      <vt:lpstr>MODERATOR</vt:lpstr>
      <vt:lpstr>TIJDWAARNEMER</vt:lpstr>
      <vt:lpstr>OBSERVATOREN</vt:lpstr>
      <vt:lpstr>ALGEMENE AFSPRAKEN</vt:lpstr>
      <vt:lpstr>TIMING (50´)</vt:lpstr>
      <vt:lpstr>Presentación personalizada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GUIDELINES FOR A DEBATE</dc:title>
  <dc:creator>Joserra</dc:creator>
  <cp:lastModifiedBy>joris van wynendaele</cp:lastModifiedBy>
  <cp:revision>61</cp:revision>
  <dcterms:created xsi:type="dcterms:W3CDTF">2018-04-14T17:28:20Z</dcterms:created>
  <dcterms:modified xsi:type="dcterms:W3CDTF">2018-11-25T19:16:11Z</dcterms:modified>
</cp:coreProperties>
</file>